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5149850"/>
  <p:notesSz cx="9144000" cy="514985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90" y="1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6453"/>
            <a:ext cx="7772400" cy="1081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rgbClr val="006D6F"/>
                </a:solidFill>
                <a:latin typeface="Noto Sans CJK SC Bold"/>
                <a:cs typeface="Noto Sans CJK SC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rgbClr val="006D6F"/>
                </a:solidFill>
                <a:latin typeface="Noto Sans CJK SC Bold"/>
                <a:cs typeface="Noto Sans CJK SC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rgbClr val="006D6F"/>
                </a:solidFill>
                <a:latin typeface="Noto Sans CJK SC Bold"/>
                <a:cs typeface="Noto Sans CJK SC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696200" y="204210"/>
            <a:ext cx="1170431" cy="53949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772400" y="167640"/>
            <a:ext cx="1170940" cy="576580"/>
          </a:xfrm>
          <a:custGeom>
            <a:avLst/>
            <a:gdLst/>
            <a:ahLst/>
            <a:cxnLst/>
            <a:rect l="l" t="t" r="r" b="b"/>
            <a:pathLst>
              <a:path w="1170940" h="576580">
                <a:moveTo>
                  <a:pt x="1170431" y="0"/>
                </a:moveTo>
                <a:lnTo>
                  <a:pt x="0" y="0"/>
                </a:lnTo>
                <a:lnTo>
                  <a:pt x="0" y="576072"/>
                </a:lnTo>
                <a:lnTo>
                  <a:pt x="1170431" y="576072"/>
                </a:lnTo>
                <a:lnTo>
                  <a:pt x="11704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5047" y="1409099"/>
            <a:ext cx="8293905" cy="4216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1" i="0">
                <a:solidFill>
                  <a:srgbClr val="006D6F"/>
                </a:solidFill>
                <a:latin typeface="Noto Sans CJK SC Bold"/>
                <a:cs typeface="Noto Sans CJK SC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0447" y="1867061"/>
            <a:ext cx="8243105" cy="19837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17902" y="4819408"/>
            <a:ext cx="174625" cy="162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196423"/>
            <a:ext cx="8039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商 </a:t>
            </a: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2137" y="314907"/>
            <a:ext cx="4953000" cy="485773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0447" y="842476"/>
            <a:ext cx="2316480" cy="1024890"/>
          </a:xfrm>
          <a:prstGeom prst="rect">
            <a:avLst/>
          </a:prstGeom>
        </p:spPr>
        <p:txBody>
          <a:bodyPr vert="horz" wrap="square" lIns="0" tIns="16891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1330"/>
              </a:spcBef>
            </a:pPr>
            <a:r>
              <a:rPr sz="2600" b="1" spc="5" dirty="0">
                <a:solidFill>
                  <a:srgbClr val="1F366A"/>
                </a:solidFill>
                <a:latin typeface="SimHei"/>
                <a:cs typeface="SimHei"/>
              </a:rPr>
              <a:t>识</a:t>
            </a:r>
            <a:r>
              <a:rPr sz="2600" b="1" spc="10" dirty="0">
                <a:solidFill>
                  <a:srgbClr val="1F366A"/>
                </a:solidFill>
                <a:latin typeface="SimHei"/>
                <a:cs typeface="SimHei"/>
              </a:rPr>
              <a:t>别</a:t>
            </a:r>
            <a:r>
              <a:rPr sz="2600" b="1" spc="5" dirty="0">
                <a:solidFill>
                  <a:srgbClr val="1F366A"/>
                </a:solidFill>
                <a:latin typeface="SimHei"/>
                <a:cs typeface="SimHei"/>
              </a:rPr>
              <a:t>利</a:t>
            </a:r>
            <a:r>
              <a:rPr sz="2600" b="1" spc="10" dirty="0">
                <a:solidFill>
                  <a:srgbClr val="1F366A"/>
                </a:solidFill>
                <a:latin typeface="SimHei"/>
                <a:cs typeface="SimHei"/>
              </a:rPr>
              <a:t>益</a:t>
            </a:r>
            <a:r>
              <a:rPr sz="2600" b="1" spc="5" dirty="0">
                <a:solidFill>
                  <a:srgbClr val="1F366A"/>
                </a:solidFill>
                <a:latin typeface="SimHei"/>
                <a:cs typeface="SimHei"/>
              </a:rPr>
              <a:t>冲</a:t>
            </a:r>
            <a:r>
              <a:rPr sz="2600" b="1" spc="-5" dirty="0">
                <a:solidFill>
                  <a:srgbClr val="1F366A"/>
                </a:solidFill>
                <a:latin typeface="SimHei"/>
                <a:cs typeface="SimHei"/>
              </a:rPr>
              <a:t>突</a:t>
            </a:r>
            <a:endParaRPr sz="2600" b="1" dirty="0">
              <a:latin typeface="SimHei"/>
              <a:cs typeface="SimHei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2100" b="1" dirty="0">
                <a:solidFill>
                  <a:srgbClr val="006D6F"/>
                </a:solidFill>
                <a:latin typeface="Noto Sans CJK SC Bold"/>
                <a:cs typeface="Noto Sans CJK SC Bold"/>
              </a:rPr>
              <a:t>您的配偶：第1部分</a:t>
            </a:r>
            <a:endParaRPr sz="2100" dirty="0">
              <a:latin typeface="Noto Sans CJK SC Bold"/>
              <a:cs typeface="Noto Sans CJK SC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0447" y="1934155"/>
            <a:ext cx="4654550" cy="1978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200"/>
              </a:lnSpc>
              <a:spcBef>
                <a:spcPts val="100"/>
              </a:spcBef>
            </a:pP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您的配偶是一家医院的医务人员，且有权做出一些采购决策。 贵公司正试图向其医院销售产品。</a:t>
            </a:r>
            <a:endParaRPr sz="135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350" b="1" u="sng" dirty="0">
                <a:solidFill>
                  <a:srgbClr val="1F366A"/>
                </a:solidFill>
                <a:uFill>
                  <a:solidFill>
                    <a:srgbClr val="006D6F"/>
                  </a:solidFill>
                </a:uFill>
                <a:latin typeface="Noto Sans CJK SC Bold"/>
                <a:cs typeface="Noto Sans CJK SC Bold"/>
              </a:rPr>
              <a:t>您应该采取哪些措施来避免所有潜在的利益冲突？</a:t>
            </a:r>
            <a:endParaRPr sz="1350">
              <a:latin typeface="Noto Sans CJK SC Bold"/>
              <a:cs typeface="Noto Sans CJK SC Bold"/>
            </a:endParaRPr>
          </a:p>
          <a:p>
            <a:pPr marL="300990" indent="-288925">
              <a:lnSpc>
                <a:spcPct val="100000"/>
              </a:lnSpc>
              <a:spcBef>
                <a:spcPts val="1010"/>
              </a:spcBef>
              <a:buClr>
                <a:srgbClr val="006D6F"/>
              </a:buClr>
              <a:buAutoNum type="alphaUcPeriod"/>
              <a:tabLst>
                <a:tab pos="300990" algn="l"/>
                <a:tab pos="301625" algn="l"/>
              </a:tabLst>
            </a:pP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提前向您的主要</a:t>
            </a:r>
            <a:endParaRPr sz="1350">
              <a:latin typeface="Noto Sans CJK SC Regular"/>
              <a:cs typeface="Noto Sans CJK SC Regular"/>
            </a:endParaRPr>
          </a:p>
          <a:p>
            <a:pPr marL="300990">
              <a:lnSpc>
                <a:spcPct val="100000"/>
              </a:lnSpc>
              <a:spcBef>
                <a:spcPts val="400"/>
              </a:spcBef>
            </a:pP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供应商联系人披露上述情况。</a:t>
            </a:r>
            <a:endParaRPr sz="1350">
              <a:latin typeface="Noto Sans CJK SC Regular"/>
              <a:cs typeface="Noto Sans CJK SC Regular"/>
            </a:endParaRPr>
          </a:p>
          <a:p>
            <a:pPr marL="300990" indent="-288925">
              <a:lnSpc>
                <a:spcPct val="100000"/>
              </a:lnSpc>
              <a:spcBef>
                <a:spcPts val="1010"/>
              </a:spcBef>
              <a:buClr>
                <a:srgbClr val="006D6F"/>
              </a:buClr>
              <a:buAutoNum type="alphaUcPeriod" startAt="2"/>
              <a:tabLst>
                <a:tab pos="300990" algn="l"/>
                <a:tab pos="301625" algn="l"/>
              </a:tabLst>
            </a:pP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如果您不确定是否存在潜在的利益冲突，</a:t>
            </a:r>
            <a:endParaRPr sz="1350">
              <a:latin typeface="Noto Sans CJK SC Regular"/>
              <a:cs typeface="Noto Sans CJK SC Regular"/>
            </a:endParaRPr>
          </a:p>
          <a:p>
            <a:pPr marL="300990">
              <a:lnSpc>
                <a:spcPct val="100000"/>
              </a:lnSpc>
              <a:spcBef>
                <a:spcPts val="400"/>
              </a:spcBef>
            </a:pP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请联系</a:t>
            </a:r>
            <a:r>
              <a:rPr sz="1350" b="1" dirty="0">
                <a:solidFill>
                  <a:srgbClr val="3F3E40"/>
                </a:solidFill>
                <a:latin typeface="Noto Sans CJK SC Bold"/>
                <a:cs typeface="Noto Sans CJK SC Bold"/>
              </a:rPr>
              <a:t>[插入合规联系人</a:t>
            </a:r>
            <a:r>
              <a:rPr sz="1350" b="1" spc="-5" dirty="0">
                <a:solidFill>
                  <a:srgbClr val="3F3E40"/>
                </a:solidFill>
                <a:latin typeface="Noto Sans CJK SC Bold"/>
                <a:cs typeface="Noto Sans CJK SC Bold"/>
              </a:rPr>
              <a:t>/</a:t>
            </a:r>
            <a:r>
              <a:rPr sz="1350" b="1" dirty="0">
                <a:solidFill>
                  <a:srgbClr val="3F3E40"/>
                </a:solidFill>
                <a:latin typeface="Noto Sans CJK SC Bold"/>
                <a:cs typeface="Noto Sans CJK SC Bold"/>
              </a:rPr>
              <a:t>信息来源]</a:t>
            </a: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以获取更多信息。</a:t>
            </a:r>
            <a:endParaRPr sz="1350">
              <a:latin typeface="Noto Sans CJK SC Regular"/>
              <a:cs typeface="Noto Sans CJK SC Regula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2440" y="227681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59994" y="88463"/>
            <a:ext cx="7383780" cy="769620"/>
            <a:chOff x="359994" y="88463"/>
            <a:chExt cx="7383780" cy="76962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73900" y="88463"/>
              <a:ext cx="769567" cy="76956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59994" y="223227"/>
              <a:ext cx="6227445" cy="587375"/>
            </a:xfrm>
            <a:custGeom>
              <a:avLst/>
              <a:gdLst/>
              <a:ahLst/>
              <a:cxnLst/>
              <a:rect l="l" t="t" r="r" b="b"/>
              <a:pathLst>
                <a:path w="6227445" h="587375">
                  <a:moveTo>
                    <a:pt x="6227305" y="0"/>
                  </a:moveTo>
                  <a:lnTo>
                    <a:pt x="0" y="0"/>
                  </a:lnTo>
                  <a:lnTo>
                    <a:pt x="0" y="587298"/>
                  </a:lnTo>
                  <a:lnTo>
                    <a:pt x="6227305" y="587298"/>
                  </a:lnTo>
                  <a:lnTo>
                    <a:pt x="62273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50275" y="3876798"/>
            <a:ext cx="4943475" cy="515620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  <a:tabLst>
                <a:tab pos="300990" algn="l"/>
              </a:tabLst>
            </a:pPr>
            <a:r>
              <a:rPr sz="1350" dirty="0">
                <a:solidFill>
                  <a:srgbClr val="006D6F"/>
                </a:solidFill>
                <a:latin typeface="Noto Sans CJK SC Regular"/>
                <a:cs typeface="Noto Sans CJK SC Regular"/>
              </a:rPr>
              <a:t>C.	</a:t>
            </a: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在与公司沟通并解决问题之前，不要在医院销售或推销产品。</a:t>
            </a:r>
            <a:endParaRPr sz="1350" dirty="0">
              <a:latin typeface="Noto Sans CJK SC Regular"/>
              <a:cs typeface="Noto Sans CJK SC Regular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0275" y="4209754"/>
            <a:ext cx="2216725" cy="360355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1350" dirty="0">
                <a:solidFill>
                  <a:srgbClr val="006D6F"/>
                </a:solidFill>
                <a:latin typeface="Noto Sans CJK SC Regular"/>
                <a:cs typeface="Noto Sans CJK SC Regular"/>
              </a:rPr>
              <a:t>D.</a:t>
            </a:r>
            <a:r>
              <a:rPr sz="1350" spc="570" dirty="0">
                <a:solidFill>
                  <a:srgbClr val="006D6F"/>
                </a:solidFill>
                <a:latin typeface="Noto Sans CJK SC Regular"/>
                <a:cs typeface="Noto Sans CJK SC Regular"/>
              </a:rPr>
              <a:t> </a:t>
            </a:r>
            <a:r>
              <a:rPr sz="1350" dirty="0" err="1" smtClean="0">
                <a:solidFill>
                  <a:srgbClr val="3F3E40"/>
                </a:solidFill>
                <a:latin typeface="Noto Sans CJK SC Regular"/>
                <a:cs typeface="Noto Sans CJK SC Regular"/>
              </a:rPr>
              <a:t>以上所有</a:t>
            </a:r>
            <a:r>
              <a:rPr lang="en-GB" sz="1350" dirty="0" smtClean="0">
                <a:solidFill>
                  <a:srgbClr val="3F3E40"/>
                </a:solidFill>
                <a:latin typeface="Noto Sans CJK SC Regular"/>
                <a:cs typeface="Noto Sans CJK SC Regular"/>
              </a:rPr>
              <a:t>。</a:t>
            </a:r>
            <a:endParaRPr sz="1350" dirty="0">
              <a:latin typeface="Noto Sans CJK SC Regular"/>
              <a:cs typeface="Noto Sans CJK SC Regular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17902" y="4819408"/>
            <a:ext cx="165100" cy="1625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b="0" dirty="0">
                <a:latin typeface="Gotham HTF Book"/>
                <a:cs typeface="Gotham HTF Book"/>
              </a:rPr>
              <a:t>1</a:t>
            </a:fld>
            <a:endParaRPr sz="1000">
              <a:latin typeface="Gotham HTF Book"/>
              <a:cs typeface="Gotham HTF Book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" y="25827"/>
            <a:ext cx="73042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 smtClean="0">
                <a:solidFill>
                  <a:srgbClr val="FF0000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免责声明：</a:t>
            </a:r>
            <a:r>
              <a:rPr lang="ja-JP" altLang="en-US" sz="7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请注意，本文档来自先进医疗技术协会</a:t>
            </a:r>
            <a:r>
              <a:rPr lang="en-US" altLang="ja-JP" sz="7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(</a:t>
            </a:r>
            <a:r>
              <a:rPr lang="en-US" sz="7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Advanced Medical Technology Association®、 </a:t>
            </a:r>
            <a:r>
              <a:rPr lang="en-US" sz="700" dirty="0" err="1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AdvaMed</a:t>
            </a:r>
            <a:r>
              <a:rPr lang="en-US" sz="7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®) </a:t>
            </a:r>
            <a:r>
              <a:rPr lang="ja-JP" altLang="en-US" sz="7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网站上的“全球经销商合规工具包”，其网址为 </a:t>
            </a:r>
          </a:p>
          <a:p>
            <a:r>
              <a:rPr lang="en-US" sz="700" dirty="0" smtClean="0">
                <a:solidFill>
                  <a:srgbClr val="006C6D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https://link.edgepilot.com/s/9e91f19e/we7yS5mpEEOE6i0BrMxUkw?u=https://www.advamed.org/issues/ethics-compliance/global-distributor-compliance-toolkit</a:t>
            </a:r>
          </a:p>
          <a:p>
            <a:endParaRPr lang="en-US" sz="700" dirty="0">
              <a:solidFill>
                <a:srgbClr val="006C6D"/>
              </a:solidFill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9740" y="985514"/>
            <a:ext cx="200533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spc="-5" dirty="0">
                <a:solidFill>
                  <a:srgbClr val="1F366A"/>
                </a:solidFill>
              </a:rPr>
              <a:t>识别利益冲突</a:t>
            </a:r>
            <a:endParaRPr sz="2600"/>
          </a:p>
        </p:txBody>
      </p:sp>
      <p:sp>
        <p:nvSpPr>
          <p:cNvPr id="5" name="object 5"/>
          <p:cNvSpPr txBox="1"/>
          <p:nvPr/>
        </p:nvSpPr>
        <p:spPr>
          <a:xfrm>
            <a:off x="450447" y="1521875"/>
            <a:ext cx="231648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006D6F"/>
                </a:solidFill>
                <a:latin typeface="Noto Sans CJK SC Bold"/>
                <a:cs typeface="Noto Sans CJK SC Bold"/>
              </a:rPr>
              <a:t>您的配偶：第2部分</a:t>
            </a:r>
            <a:endParaRPr sz="2100">
              <a:latin typeface="Noto Sans CJK SC Bold"/>
              <a:cs typeface="Noto Sans CJK SC 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0447" y="1934155"/>
            <a:ext cx="4654550" cy="1978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200"/>
              </a:lnSpc>
              <a:spcBef>
                <a:spcPts val="100"/>
              </a:spcBef>
            </a:pP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您的配偶是一家医院的医务人员，且有权做出一些采购决策。 贵公司正试图向其医院销售产品。</a:t>
            </a:r>
            <a:endParaRPr sz="135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350" b="1" u="sng" dirty="0">
                <a:solidFill>
                  <a:srgbClr val="1F366A"/>
                </a:solidFill>
                <a:uFill>
                  <a:solidFill>
                    <a:srgbClr val="006D6F"/>
                  </a:solidFill>
                </a:uFill>
                <a:latin typeface="Noto Sans CJK SC Bold"/>
                <a:cs typeface="Noto Sans CJK SC Bold"/>
              </a:rPr>
              <a:t>您应该采取哪些措施来避免所有潜在的利益冲突？</a:t>
            </a:r>
            <a:endParaRPr sz="1350">
              <a:latin typeface="Noto Sans CJK SC Bold"/>
              <a:cs typeface="Noto Sans CJK SC Bold"/>
            </a:endParaRPr>
          </a:p>
          <a:p>
            <a:pPr marL="300990" indent="-288925">
              <a:lnSpc>
                <a:spcPct val="100000"/>
              </a:lnSpc>
              <a:spcBef>
                <a:spcPts val="1010"/>
              </a:spcBef>
              <a:buClr>
                <a:srgbClr val="006D6F"/>
              </a:buClr>
              <a:buAutoNum type="alphaUcPeriod"/>
              <a:tabLst>
                <a:tab pos="300990" algn="l"/>
                <a:tab pos="301625" algn="l"/>
              </a:tabLst>
            </a:pP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提前向您的主要</a:t>
            </a:r>
            <a:endParaRPr sz="1350">
              <a:latin typeface="Noto Sans CJK SC Regular"/>
              <a:cs typeface="Noto Sans CJK SC Regular"/>
            </a:endParaRPr>
          </a:p>
          <a:p>
            <a:pPr marL="300990">
              <a:lnSpc>
                <a:spcPct val="100000"/>
              </a:lnSpc>
              <a:spcBef>
                <a:spcPts val="400"/>
              </a:spcBef>
            </a:pP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供应商联系人披露上述情况。</a:t>
            </a:r>
            <a:endParaRPr sz="1350">
              <a:latin typeface="Noto Sans CJK SC Regular"/>
              <a:cs typeface="Noto Sans CJK SC Regular"/>
            </a:endParaRPr>
          </a:p>
          <a:p>
            <a:pPr marL="300990" indent="-288925">
              <a:lnSpc>
                <a:spcPct val="100000"/>
              </a:lnSpc>
              <a:spcBef>
                <a:spcPts val="1010"/>
              </a:spcBef>
              <a:buClr>
                <a:srgbClr val="006D6F"/>
              </a:buClr>
              <a:buAutoNum type="alphaUcPeriod" startAt="2"/>
              <a:tabLst>
                <a:tab pos="300990" algn="l"/>
                <a:tab pos="301625" algn="l"/>
              </a:tabLst>
            </a:pP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如果您不确定是否存在潜在的利益冲突，</a:t>
            </a:r>
            <a:endParaRPr sz="1350">
              <a:latin typeface="Noto Sans CJK SC Regular"/>
              <a:cs typeface="Noto Sans CJK SC Regular"/>
            </a:endParaRPr>
          </a:p>
          <a:p>
            <a:pPr marL="300990">
              <a:lnSpc>
                <a:spcPct val="100000"/>
              </a:lnSpc>
              <a:spcBef>
                <a:spcPts val="400"/>
              </a:spcBef>
            </a:pP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请联系</a:t>
            </a:r>
            <a:r>
              <a:rPr sz="1350" b="1" dirty="0">
                <a:solidFill>
                  <a:srgbClr val="3F3E40"/>
                </a:solidFill>
                <a:latin typeface="Noto Sans CJK SC Bold"/>
                <a:cs typeface="Noto Sans CJK SC Bold"/>
              </a:rPr>
              <a:t>[插入合规联系人</a:t>
            </a:r>
            <a:r>
              <a:rPr sz="1350" b="1" spc="-5" dirty="0">
                <a:solidFill>
                  <a:srgbClr val="3F3E40"/>
                </a:solidFill>
                <a:latin typeface="Noto Sans CJK SC Bold"/>
                <a:cs typeface="Noto Sans CJK SC Bold"/>
              </a:rPr>
              <a:t>/</a:t>
            </a:r>
            <a:r>
              <a:rPr sz="1350" b="1" dirty="0">
                <a:solidFill>
                  <a:srgbClr val="3F3E40"/>
                </a:solidFill>
                <a:latin typeface="Noto Sans CJK SC Bold"/>
                <a:cs typeface="Noto Sans CJK SC Bold"/>
              </a:rPr>
              <a:t>信息来源]</a:t>
            </a: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以获取更多信息。</a:t>
            </a:r>
            <a:endParaRPr sz="1350">
              <a:latin typeface="Noto Sans CJK SC Regular"/>
              <a:cs typeface="Noto Sans CJK SC Regular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2440" y="227681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73899" y="88463"/>
            <a:ext cx="769567" cy="769568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791200" y="1554480"/>
            <a:ext cx="2981325" cy="3074670"/>
          </a:xfrm>
          <a:custGeom>
            <a:avLst/>
            <a:gdLst/>
            <a:ahLst/>
            <a:cxnLst/>
            <a:rect l="l" t="t" r="r" b="b"/>
            <a:pathLst>
              <a:path w="2981325" h="3074670">
                <a:moveTo>
                  <a:pt x="2980944" y="0"/>
                </a:moveTo>
                <a:lnTo>
                  <a:pt x="0" y="0"/>
                </a:lnTo>
                <a:lnTo>
                  <a:pt x="0" y="3074670"/>
                </a:lnTo>
                <a:lnTo>
                  <a:pt x="2980944" y="3074670"/>
                </a:lnTo>
                <a:lnTo>
                  <a:pt x="2980944" y="0"/>
                </a:lnTo>
                <a:close/>
              </a:path>
            </a:pathLst>
          </a:custGeom>
          <a:solidFill>
            <a:srgbClr val="00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111240" y="1787226"/>
            <a:ext cx="2413000" cy="1877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Noto Sans CJK SC Bold"/>
                <a:cs typeface="Noto Sans CJK SC Bold"/>
              </a:rPr>
              <a:t>正确答案是D。</a:t>
            </a:r>
            <a:endParaRPr sz="1500">
              <a:latin typeface="Noto Sans CJK SC Bold"/>
              <a:cs typeface="Noto Sans CJK SC Bold"/>
            </a:endParaRPr>
          </a:p>
          <a:p>
            <a:pPr marR="5080">
              <a:lnSpc>
                <a:spcPct val="125000"/>
              </a:lnSpc>
              <a:spcBef>
                <a:spcPts val="625"/>
              </a:spcBef>
            </a:pPr>
            <a:r>
              <a:rPr sz="135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您与贵公司和业务合作伙伴之间 存在潜在利益冲突。您必须事先 披露所有可能的利益冲突。如果 您不确定是否存在利益冲突，可 以随时联系[插入公司联系人]询 问或请求指导。</a:t>
            </a:r>
            <a:endParaRPr sz="1350">
              <a:latin typeface="Noto Sans CJK SC Regular"/>
              <a:cs typeface="Noto Sans CJK SC Regular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9994" y="223227"/>
            <a:ext cx="6227445" cy="587375"/>
          </a:xfrm>
          <a:custGeom>
            <a:avLst/>
            <a:gdLst/>
            <a:ahLst/>
            <a:cxnLst/>
            <a:rect l="l" t="t" r="r" b="b"/>
            <a:pathLst>
              <a:path w="6227445" h="587375">
                <a:moveTo>
                  <a:pt x="6227305" y="0"/>
                </a:moveTo>
                <a:lnTo>
                  <a:pt x="0" y="0"/>
                </a:lnTo>
                <a:lnTo>
                  <a:pt x="0" y="587298"/>
                </a:lnTo>
                <a:lnTo>
                  <a:pt x="6227305" y="587298"/>
                </a:lnTo>
                <a:lnTo>
                  <a:pt x="62273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50275" y="3876798"/>
            <a:ext cx="4943475" cy="515620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  <a:tabLst>
                <a:tab pos="300990" algn="l"/>
              </a:tabLst>
            </a:pPr>
            <a:r>
              <a:rPr sz="1350" dirty="0">
                <a:solidFill>
                  <a:srgbClr val="006D6F"/>
                </a:solidFill>
                <a:latin typeface="Noto Sans CJK SC Regular"/>
                <a:cs typeface="Noto Sans CJK SC Regular"/>
              </a:rPr>
              <a:t>C.	</a:t>
            </a: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在与公司沟通并解决问题之前，不要在医院销售或推销产品。</a:t>
            </a:r>
            <a:endParaRPr sz="1350">
              <a:latin typeface="Noto Sans CJK SC Regular"/>
              <a:cs typeface="Noto Sans CJK SC Regular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0275" y="4209754"/>
            <a:ext cx="1683325" cy="360355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1350" dirty="0">
                <a:solidFill>
                  <a:srgbClr val="006D6F"/>
                </a:solidFill>
                <a:latin typeface="Noto Sans CJK SC Regular"/>
                <a:cs typeface="Noto Sans CJK SC Regular"/>
              </a:rPr>
              <a:t>D.</a:t>
            </a:r>
            <a:r>
              <a:rPr sz="1350" spc="570" dirty="0">
                <a:solidFill>
                  <a:srgbClr val="006D6F"/>
                </a:solidFill>
                <a:latin typeface="Noto Sans CJK SC Regular"/>
                <a:cs typeface="Noto Sans CJK SC Regular"/>
              </a:rPr>
              <a:t> </a:t>
            </a:r>
            <a:r>
              <a:rPr sz="1350" dirty="0" err="1" smtClean="0">
                <a:solidFill>
                  <a:srgbClr val="3F3E40"/>
                </a:solidFill>
                <a:latin typeface="Noto Sans CJK SC Regular"/>
                <a:cs typeface="Noto Sans CJK SC Regular"/>
              </a:rPr>
              <a:t>以上所有</a:t>
            </a:r>
            <a:r>
              <a:rPr lang="en-GB" sz="1350" dirty="0" smtClean="0">
                <a:solidFill>
                  <a:srgbClr val="3F3E40"/>
                </a:solidFill>
                <a:latin typeface="Noto Sans CJK SC Regular"/>
                <a:cs typeface="Noto Sans CJK SC Regular"/>
              </a:rPr>
              <a:t>。</a:t>
            </a:r>
            <a:endParaRPr sz="1350" dirty="0">
              <a:latin typeface="Noto Sans CJK SC Regular"/>
              <a:cs typeface="Noto Sans CJK SC Regula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17902" y="4819408"/>
            <a:ext cx="165100" cy="1625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b="0" dirty="0">
                <a:latin typeface="Gotham HTF Book"/>
                <a:cs typeface="Gotham HTF Book"/>
              </a:rPr>
              <a:t>2</a:t>
            </a:fld>
            <a:endParaRPr sz="1000">
              <a:latin typeface="Gotham HTF Book"/>
              <a:cs typeface="Gotham HTF Book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5047" y="1409099"/>
            <a:ext cx="263398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pc="-2030" dirty="0"/>
              <a:t>新</a:t>
            </a:r>
            <a:r>
              <a:rPr sz="3900" spc="-869" baseline="71581" dirty="0">
                <a:solidFill>
                  <a:srgbClr val="1F366A"/>
                </a:solidFill>
              </a:rPr>
              <a:t>识</a:t>
            </a:r>
            <a:r>
              <a:rPr sz="2100" spc="-1530" dirty="0"/>
              <a:t>销</a:t>
            </a:r>
            <a:r>
              <a:rPr sz="3900" spc="-1612" baseline="71581" dirty="0">
                <a:solidFill>
                  <a:srgbClr val="1F366A"/>
                </a:solidFill>
              </a:rPr>
              <a:t>别</a:t>
            </a:r>
            <a:r>
              <a:rPr sz="2100" spc="-1035" dirty="0"/>
              <a:t>售</a:t>
            </a:r>
            <a:r>
              <a:rPr sz="3900" spc="-2362" baseline="71581" dirty="0">
                <a:solidFill>
                  <a:srgbClr val="1F366A"/>
                </a:solidFill>
              </a:rPr>
              <a:t>利</a:t>
            </a:r>
            <a:r>
              <a:rPr sz="2100" spc="-535" dirty="0"/>
              <a:t>代</a:t>
            </a:r>
            <a:r>
              <a:rPr sz="3900" spc="-3112" baseline="71581" dirty="0">
                <a:solidFill>
                  <a:srgbClr val="1F366A"/>
                </a:solidFill>
              </a:rPr>
              <a:t>益</a:t>
            </a:r>
            <a:r>
              <a:rPr sz="2100" spc="-35" dirty="0"/>
              <a:t>表</a:t>
            </a:r>
            <a:r>
              <a:rPr sz="3900" spc="-3854" baseline="71581" dirty="0">
                <a:solidFill>
                  <a:srgbClr val="1F366A"/>
                </a:solidFill>
              </a:rPr>
              <a:t>冲</a:t>
            </a:r>
            <a:r>
              <a:rPr sz="2100" dirty="0"/>
              <a:t>：</a:t>
            </a:r>
            <a:r>
              <a:rPr sz="2100" spc="-1639" dirty="0"/>
              <a:t>第</a:t>
            </a:r>
            <a:r>
              <a:rPr sz="3900" spc="-1455" baseline="71581" dirty="0">
                <a:solidFill>
                  <a:srgbClr val="1F366A"/>
                </a:solidFill>
              </a:rPr>
              <a:t>突</a:t>
            </a:r>
            <a:r>
              <a:rPr sz="2100" dirty="0"/>
              <a:t>1部分</a:t>
            </a:r>
            <a:endParaRPr sz="2100"/>
          </a:p>
        </p:txBody>
      </p:sp>
      <p:sp>
        <p:nvSpPr>
          <p:cNvPr id="5" name="object 5"/>
          <p:cNvSpPr txBox="1"/>
          <p:nvPr/>
        </p:nvSpPr>
        <p:spPr>
          <a:xfrm>
            <a:off x="450447" y="1867061"/>
            <a:ext cx="4515485" cy="198373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00990" marR="90805" indent="-288925">
              <a:lnSpc>
                <a:spcPct val="103699"/>
              </a:lnSpc>
              <a:spcBef>
                <a:spcPts val="40"/>
              </a:spcBef>
              <a:buClr>
                <a:srgbClr val="006D6F"/>
              </a:buClr>
              <a:buFont typeface="Courier New"/>
              <a:buChar char="•"/>
              <a:tabLst>
                <a:tab pos="300990" algn="l"/>
                <a:tab pos="301625" algn="l"/>
              </a:tabLst>
            </a:pP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您正在考虑聘请一名新的销售代表，但还不确定该职位 对您的业务而言是否必要。</a:t>
            </a:r>
            <a:endParaRPr sz="1350">
              <a:latin typeface="Noto Sans CJK SC Regular"/>
              <a:cs typeface="Noto Sans CJK SC Regular"/>
            </a:endParaRPr>
          </a:p>
          <a:p>
            <a:pPr marL="300990" marR="90805" indent="-288925">
              <a:lnSpc>
                <a:spcPct val="103699"/>
              </a:lnSpc>
              <a:spcBef>
                <a:spcPts val="480"/>
              </a:spcBef>
              <a:buClr>
                <a:srgbClr val="006D6F"/>
              </a:buClr>
              <a:buFont typeface="Courier New"/>
              <a:buChar char="•"/>
              <a:tabLst>
                <a:tab pos="300990" algn="l"/>
                <a:tab pos="301625" algn="l"/>
                <a:tab pos="815340" algn="l"/>
              </a:tabLst>
            </a:pP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在	未做出决定之时，一位知名的专业医疗人士致电 给您，这位专业人士也是您的重要客户。</a:t>
            </a:r>
            <a:endParaRPr sz="1350">
              <a:latin typeface="Noto Sans CJK SC Regular"/>
              <a:cs typeface="Noto Sans CJK SC Regular"/>
            </a:endParaRPr>
          </a:p>
          <a:p>
            <a:pPr marL="300990" marR="90805" indent="-288925">
              <a:lnSpc>
                <a:spcPct val="103699"/>
              </a:lnSpc>
              <a:spcBef>
                <a:spcPts val="480"/>
              </a:spcBef>
              <a:buClr>
                <a:srgbClr val="006D6F"/>
              </a:buClr>
              <a:buFont typeface="Courier New"/>
              <a:buChar char="•"/>
              <a:tabLst>
                <a:tab pos="300990" algn="l"/>
                <a:tab pos="301625" algn="l"/>
              </a:tabLst>
            </a:pP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他告诉您，他的儿子刚刚从医学院毕业，可以为贵公司 带来巨大价值。</a:t>
            </a:r>
            <a:endParaRPr sz="1350">
              <a:latin typeface="Noto Sans CJK SC Regular"/>
              <a:cs typeface="Noto Sans CJK SC Regular"/>
            </a:endParaRPr>
          </a:p>
          <a:p>
            <a:pPr marL="215900" indent="-203835">
              <a:lnSpc>
                <a:spcPct val="100000"/>
              </a:lnSpc>
              <a:spcBef>
                <a:spcPts val="540"/>
              </a:spcBef>
              <a:buClr>
                <a:srgbClr val="006D6F"/>
              </a:buClr>
              <a:buFont typeface="Courier New"/>
              <a:buChar char="•"/>
              <a:tabLst>
                <a:tab pos="216535" algn="l"/>
              </a:tabLst>
            </a:pP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您同意进行一次面试，但发现他不是该职位的理想人选。</a:t>
            </a:r>
            <a:endParaRPr sz="135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350" b="1" u="sng" dirty="0">
                <a:solidFill>
                  <a:srgbClr val="1F366A"/>
                </a:solidFill>
                <a:uFill>
                  <a:solidFill>
                    <a:srgbClr val="006D6F"/>
                  </a:solidFill>
                </a:uFill>
                <a:latin typeface="Noto Sans CJK SC Bold"/>
                <a:cs typeface="Noto Sans CJK SC Bold"/>
              </a:rPr>
              <a:t>您是否应该雇用他？</a:t>
            </a:r>
            <a:endParaRPr sz="1350">
              <a:latin typeface="Noto Sans CJK SC Bold"/>
              <a:cs typeface="Noto Sans CJK SC 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2440" y="227681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59994" y="88463"/>
            <a:ext cx="8784590" cy="5055235"/>
            <a:chOff x="359994" y="88463"/>
            <a:chExt cx="8784590" cy="505523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73900" y="88463"/>
              <a:ext cx="769567" cy="7695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0999" y="285750"/>
              <a:ext cx="4953000" cy="485773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59994" y="223227"/>
              <a:ext cx="6227445" cy="587375"/>
            </a:xfrm>
            <a:custGeom>
              <a:avLst/>
              <a:gdLst/>
              <a:ahLst/>
              <a:cxnLst/>
              <a:rect l="l" t="t" r="r" b="b"/>
              <a:pathLst>
                <a:path w="6227445" h="587375">
                  <a:moveTo>
                    <a:pt x="6227305" y="0"/>
                  </a:moveTo>
                  <a:lnTo>
                    <a:pt x="0" y="0"/>
                  </a:lnTo>
                  <a:lnTo>
                    <a:pt x="0" y="587298"/>
                  </a:lnTo>
                  <a:lnTo>
                    <a:pt x="6227305" y="587298"/>
                  </a:lnTo>
                  <a:lnTo>
                    <a:pt x="62273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3</a:t>
            </a:fld>
            <a:endParaRPr dirty="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3F3E40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5047" y="1409099"/>
            <a:ext cx="263398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pc="-2030" dirty="0"/>
              <a:t>新</a:t>
            </a:r>
            <a:r>
              <a:rPr sz="3900" spc="-869" baseline="71581" dirty="0">
                <a:solidFill>
                  <a:srgbClr val="1F366A"/>
                </a:solidFill>
              </a:rPr>
              <a:t>识</a:t>
            </a:r>
            <a:r>
              <a:rPr sz="2100" spc="-1530" dirty="0"/>
              <a:t>销</a:t>
            </a:r>
            <a:r>
              <a:rPr sz="3900" spc="-1612" baseline="71581" dirty="0">
                <a:solidFill>
                  <a:srgbClr val="1F366A"/>
                </a:solidFill>
              </a:rPr>
              <a:t>别</a:t>
            </a:r>
            <a:r>
              <a:rPr sz="2100" spc="-1035" dirty="0"/>
              <a:t>售</a:t>
            </a:r>
            <a:r>
              <a:rPr sz="3900" spc="-2362" baseline="71581" dirty="0">
                <a:solidFill>
                  <a:srgbClr val="1F366A"/>
                </a:solidFill>
              </a:rPr>
              <a:t>利</a:t>
            </a:r>
            <a:r>
              <a:rPr sz="2100" spc="-535" dirty="0"/>
              <a:t>代</a:t>
            </a:r>
            <a:r>
              <a:rPr sz="3900" spc="-3112" baseline="71581" dirty="0">
                <a:solidFill>
                  <a:srgbClr val="1F366A"/>
                </a:solidFill>
              </a:rPr>
              <a:t>益</a:t>
            </a:r>
            <a:r>
              <a:rPr sz="2100" spc="-35" dirty="0"/>
              <a:t>表</a:t>
            </a:r>
            <a:r>
              <a:rPr sz="3900" spc="-3854" baseline="71581" dirty="0">
                <a:solidFill>
                  <a:srgbClr val="1F366A"/>
                </a:solidFill>
              </a:rPr>
              <a:t>冲</a:t>
            </a:r>
            <a:r>
              <a:rPr sz="2100" dirty="0"/>
              <a:t>：</a:t>
            </a:r>
            <a:r>
              <a:rPr sz="2100" spc="-1639" dirty="0"/>
              <a:t>第</a:t>
            </a:r>
            <a:r>
              <a:rPr sz="3900" spc="-1455" baseline="71581" dirty="0">
                <a:solidFill>
                  <a:srgbClr val="1F366A"/>
                </a:solidFill>
              </a:rPr>
              <a:t>突</a:t>
            </a:r>
            <a:r>
              <a:rPr sz="2100" dirty="0"/>
              <a:t>2部分</a:t>
            </a:r>
            <a:endParaRPr sz="2100"/>
          </a:p>
        </p:txBody>
      </p:sp>
      <p:sp>
        <p:nvSpPr>
          <p:cNvPr id="5" name="object 5"/>
          <p:cNvSpPr txBox="1"/>
          <p:nvPr/>
        </p:nvSpPr>
        <p:spPr>
          <a:xfrm>
            <a:off x="450447" y="1867061"/>
            <a:ext cx="4515485" cy="198373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00990" marR="90805" indent="-288925">
              <a:lnSpc>
                <a:spcPct val="103699"/>
              </a:lnSpc>
              <a:spcBef>
                <a:spcPts val="40"/>
              </a:spcBef>
              <a:buClr>
                <a:srgbClr val="006D6F"/>
              </a:buClr>
              <a:buFont typeface="Courier New"/>
              <a:buChar char="•"/>
              <a:tabLst>
                <a:tab pos="300990" algn="l"/>
                <a:tab pos="301625" algn="l"/>
              </a:tabLst>
            </a:pP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您正在考虑聘请一名新的销售代表，但还不确定该职位 对您的业务而言是否必要。</a:t>
            </a:r>
            <a:endParaRPr sz="1350">
              <a:latin typeface="Noto Sans CJK SC Regular"/>
              <a:cs typeface="Noto Sans CJK SC Regular"/>
            </a:endParaRPr>
          </a:p>
          <a:p>
            <a:pPr marL="300990" marR="90805" indent="-288925">
              <a:lnSpc>
                <a:spcPct val="103699"/>
              </a:lnSpc>
              <a:spcBef>
                <a:spcPts val="480"/>
              </a:spcBef>
              <a:buClr>
                <a:srgbClr val="006D6F"/>
              </a:buClr>
              <a:buFont typeface="Courier New"/>
              <a:buChar char="•"/>
              <a:tabLst>
                <a:tab pos="300990" algn="l"/>
                <a:tab pos="301625" algn="l"/>
                <a:tab pos="815340" algn="l"/>
              </a:tabLst>
            </a:pP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在	未做出决定之时，一位知名的专业医疗人士致电 给您，这位专业人士也是您的重要客户。</a:t>
            </a:r>
            <a:endParaRPr sz="1350">
              <a:latin typeface="Noto Sans CJK SC Regular"/>
              <a:cs typeface="Noto Sans CJK SC Regular"/>
            </a:endParaRPr>
          </a:p>
          <a:p>
            <a:pPr marL="300990" marR="90805" indent="-288925">
              <a:lnSpc>
                <a:spcPct val="103699"/>
              </a:lnSpc>
              <a:spcBef>
                <a:spcPts val="480"/>
              </a:spcBef>
              <a:buClr>
                <a:srgbClr val="006D6F"/>
              </a:buClr>
              <a:buFont typeface="Courier New"/>
              <a:buChar char="•"/>
              <a:tabLst>
                <a:tab pos="300990" algn="l"/>
                <a:tab pos="301625" algn="l"/>
              </a:tabLst>
            </a:pP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他告诉您，他的儿子刚刚从医学院毕业，可以为贵公司 带来巨大价值。</a:t>
            </a:r>
            <a:endParaRPr sz="1350">
              <a:latin typeface="Noto Sans CJK SC Regular"/>
              <a:cs typeface="Noto Sans CJK SC Regular"/>
            </a:endParaRPr>
          </a:p>
          <a:p>
            <a:pPr marL="215900" indent="-203835">
              <a:lnSpc>
                <a:spcPct val="100000"/>
              </a:lnSpc>
              <a:spcBef>
                <a:spcPts val="540"/>
              </a:spcBef>
              <a:buClr>
                <a:srgbClr val="006D6F"/>
              </a:buClr>
              <a:buFont typeface="Courier New"/>
              <a:buChar char="•"/>
              <a:tabLst>
                <a:tab pos="216535" algn="l"/>
              </a:tabLst>
            </a:pPr>
            <a:r>
              <a:rPr sz="1350" dirty="0">
                <a:solidFill>
                  <a:srgbClr val="3F3E40"/>
                </a:solidFill>
                <a:latin typeface="Noto Sans CJK SC Regular"/>
                <a:cs typeface="Noto Sans CJK SC Regular"/>
              </a:rPr>
              <a:t>您同意进行一次面试，但发现他不是该职位的理想人选。</a:t>
            </a:r>
            <a:endParaRPr sz="135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350" b="1" u="sng" dirty="0">
                <a:solidFill>
                  <a:srgbClr val="1F366A"/>
                </a:solidFill>
                <a:uFill>
                  <a:solidFill>
                    <a:srgbClr val="006D6F"/>
                  </a:solidFill>
                </a:uFill>
                <a:latin typeface="Noto Sans CJK SC Bold"/>
                <a:cs typeface="Noto Sans CJK SC Bold"/>
              </a:rPr>
              <a:t>您是否应该雇用他？</a:t>
            </a:r>
            <a:endParaRPr sz="1350">
              <a:latin typeface="Noto Sans CJK SC Bold"/>
              <a:cs typeface="Noto Sans CJK SC 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2440" y="227681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73899" y="88463"/>
            <a:ext cx="769567" cy="769568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5410200" y="1554480"/>
            <a:ext cx="3362325" cy="3303270"/>
          </a:xfrm>
          <a:custGeom>
            <a:avLst/>
            <a:gdLst/>
            <a:ahLst/>
            <a:cxnLst/>
            <a:rect l="l" t="t" r="r" b="b"/>
            <a:pathLst>
              <a:path w="3362325" h="3303270">
                <a:moveTo>
                  <a:pt x="3361944" y="0"/>
                </a:moveTo>
                <a:lnTo>
                  <a:pt x="0" y="0"/>
                </a:lnTo>
                <a:lnTo>
                  <a:pt x="0" y="3303270"/>
                </a:lnTo>
                <a:lnTo>
                  <a:pt x="3361944" y="3303270"/>
                </a:lnTo>
                <a:lnTo>
                  <a:pt x="3361944" y="0"/>
                </a:lnTo>
                <a:close/>
              </a:path>
            </a:pathLst>
          </a:custGeom>
          <a:solidFill>
            <a:srgbClr val="00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696785" y="1727617"/>
            <a:ext cx="28702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Noto Sans CJK SC Bold"/>
                <a:cs typeface="Noto Sans CJK SC Bold"/>
              </a:rPr>
              <a:t>不，您不应该雇佣这位专家之子：</a:t>
            </a:r>
            <a:endParaRPr sz="1500">
              <a:latin typeface="Noto Sans CJK SC Bold"/>
              <a:cs typeface="Noto Sans CJK SC Bol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96785" y="2035504"/>
            <a:ext cx="2701290" cy="215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655" marR="5080" indent="-288290" algn="just">
              <a:lnSpc>
                <a:spcPct val="125000"/>
              </a:lnSpc>
              <a:spcBef>
                <a:spcPts val="100"/>
              </a:spcBef>
              <a:buFont typeface="SimHei"/>
              <a:buAutoNum type="arabicPeriod"/>
              <a:tabLst>
                <a:tab pos="288290" algn="l"/>
              </a:tabLst>
            </a:pPr>
            <a:r>
              <a:rPr sz="135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还不清楚该潜在的新销售职位是 否存在正当、合理的需求或业务 目的。</a:t>
            </a:r>
            <a:endParaRPr sz="1350">
              <a:latin typeface="Noto Sans CJK SC Regular"/>
              <a:cs typeface="Noto Sans CJK SC Regular"/>
            </a:endParaRPr>
          </a:p>
          <a:p>
            <a:pPr marL="287655" marR="5080" indent="-288290" algn="just">
              <a:lnSpc>
                <a:spcPct val="124800"/>
              </a:lnSpc>
              <a:spcBef>
                <a:spcPts val="305"/>
              </a:spcBef>
              <a:buFont typeface="SimHei"/>
              <a:buAutoNum type="arabicPeriod"/>
              <a:tabLst>
                <a:tab pos="288290" algn="l"/>
              </a:tabLst>
            </a:pPr>
            <a:r>
              <a:rPr sz="135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这位专家之子并非该职位的理想 人选。</a:t>
            </a:r>
            <a:endParaRPr sz="1350">
              <a:latin typeface="Noto Sans CJK SC Regular"/>
              <a:cs typeface="Noto Sans CJK SC Regular"/>
            </a:endParaRPr>
          </a:p>
          <a:p>
            <a:pPr marL="287655" marR="5080" indent="-288290" algn="just">
              <a:lnSpc>
                <a:spcPct val="125000"/>
              </a:lnSpc>
              <a:spcBef>
                <a:spcPts val="305"/>
              </a:spcBef>
              <a:buFont typeface="SimHei"/>
              <a:buAutoNum type="arabicPeriod"/>
              <a:tabLst>
                <a:tab pos="288290" algn="l"/>
              </a:tabLst>
            </a:pPr>
            <a:r>
              <a:rPr sz="135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即便其子是理想人选，但鉴于他 与专业医疗人士客户存在关联关 系，也会产生利益冲突问题。</a:t>
            </a:r>
            <a:endParaRPr sz="1350">
              <a:latin typeface="Noto Sans CJK SC Regular"/>
              <a:cs typeface="Noto Sans CJK SC Regular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9994" y="223227"/>
            <a:ext cx="6227445" cy="587375"/>
          </a:xfrm>
          <a:custGeom>
            <a:avLst/>
            <a:gdLst/>
            <a:ahLst/>
            <a:cxnLst/>
            <a:rect l="l" t="t" r="r" b="b"/>
            <a:pathLst>
              <a:path w="6227445" h="587375">
                <a:moveTo>
                  <a:pt x="6227305" y="0"/>
                </a:moveTo>
                <a:lnTo>
                  <a:pt x="0" y="0"/>
                </a:lnTo>
                <a:lnTo>
                  <a:pt x="0" y="587298"/>
                </a:lnTo>
                <a:lnTo>
                  <a:pt x="6227305" y="587298"/>
                </a:lnTo>
                <a:lnTo>
                  <a:pt x="62273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4</a:t>
            </a:fld>
            <a:endParaRPr dirty="0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198</Words>
  <Application>Microsoft Office PowerPoint</Application>
  <PresentationFormat>Custom</PresentationFormat>
  <Paragraphs>55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Gotham HTF Book</vt:lpstr>
      <vt:lpstr>Noto Sans CJK SC Bold</vt:lpstr>
      <vt:lpstr>Noto Sans CJK SC Medium</vt:lpstr>
      <vt:lpstr>Noto Sans CJK SC Regular</vt:lpstr>
      <vt:lpstr>SimHei</vt:lpstr>
      <vt:lpstr>Calibri</vt:lpstr>
      <vt:lpstr>Courier New</vt:lpstr>
      <vt:lpstr>Office Theme</vt:lpstr>
      <vt:lpstr>PowerPoint Presentation</vt:lpstr>
      <vt:lpstr>识别利益冲突</vt:lpstr>
      <vt:lpstr>新识销别售利代益表冲：第突1部分</vt:lpstr>
      <vt:lpstr>新识销别售利代益表冲：第突2部分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TDC</cp:lastModifiedBy>
  <cp:revision>3</cp:revision>
  <dcterms:created xsi:type="dcterms:W3CDTF">2021-11-30T15:40:59Z</dcterms:created>
  <dcterms:modified xsi:type="dcterms:W3CDTF">2021-12-23T14:07:05Z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2021-09-30T00:00:00Z</vt:filetime>
  </property>
  <property fmtid="{D5CDD505-2E9C-101B-9397-08002B2CF9AE}" pid="3" name="Creator">
    <vt:lpwstr>Adobe InDesign 15.0 (Windows)</vt:lpwstr>
  </property>
  <property fmtid="{D5CDD505-2E9C-101B-9397-08002B2CF9AE}" pid="4" name="LastSaved">
    <vt:filetime>2021-11-30T00:00:00Z</vt:filetime>
  </property>
  <property fmtid="{D5CDD505-2E9C-101B-9397-08002B2CF9AE}" pid="5" name="ArticulateGUID">
    <vt:lpwstr>F68A6C0D-8A00-4464-BC4B-F09B97298EFF</vt:lpwstr>
  </property>
  <property fmtid="{D5CDD505-2E9C-101B-9397-08002B2CF9AE}" pid="6" name="ArticulatePath">
    <vt:lpwstr>Identifying Conflict of Interest Case Studies_zh-CN</vt:lpwstr>
  </property>
</Properties>
</file>